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  <p:sldId id="1260" r:id="rId25"/>
    <p:sldId id="1261" r:id="rId26"/>
    <p:sldId id="1262" r:id="rId27"/>
    <p:sldId id="1263" r:id="rId28"/>
    <p:sldId id="1264" r:id="rId29"/>
    <p:sldId id="1265" r:id="rId30"/>
    <p:sldId id="1266" r:id="rId31"/>
    <p:sldId id="1267" r:id="rId32"/>
    <p:sldId id="1268" r:id="rId33"/>
    <p:sldId id="1269" r:id="rId34"/>
    <p:sldId id="1270" r:id="rId3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Natural disasters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Extended reading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Project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90352"/>
            <a:ext cx="11460681" cy="73132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6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突然开始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爆发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女人们的尖叫声爆发了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quarrel broke out between them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他们间爆发了一场争吵。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predicted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他预言战争将在接下来的几年中爆发。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authorities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urged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hostilities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当局已敦促人们储备燃料以防战争爆发。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0288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6068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到处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各处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forum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可怕的熔岩雨砸下来了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落在空荡荡的街道上、广场上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到处都是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落在波涛汹涌的大海里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发出阵阵巨响。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looked for it far and wide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我们到处都找过了。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fragrance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花香四溢。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charismatic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她以出众的相貌和富有魅力的个性闻名遐迩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20362" y="1242016"/>
            <a:ext cx="11530624" cy="258759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124744"/>
                <a:ext cx="11485848" cy="27918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Its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ashy rocks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now dark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now light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told a story of past eruptions 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might have warned </a:t>
                </a:r>
                <a:r>
                  <a:rPr lang="en-US" altLang="zh-CN" b="1" u="sng" dirty="0" smtClean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city</a:t>
                </a:r>
                <a:r>
                  <a:rPr lang="en-US" altLang="zh-CN" b="1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𝐜𝐨𝐦𝐞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宾语从句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火山岩忽明忽暗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讲述着过去火山几度喷发的故事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这本来可以警告这座城市里的人们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灾难即将降临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124744"/>
                <a:ext cx="11485848" cy="2791855"/>
              </a:xfrm>
              <a:blipFill>
                <a:blip r:embed="rId2"/>
                <a:stretch>
                  <a:fillRect l="-796" r="-849" b="-6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047764" y="2358411"/>
                <a:ext cx="28151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定语从句定语从句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64" y="2358411"/>
                <a:ext cx="2815194" cy="461665"/>
              </a:xfrm>
              <a:prstGeom prst="rect">
                <a:avLst/>
              </a:prstGeom>
              <a:blipFill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XB4.eps" descr="id:21474886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74" y="838480"/>
            <a:ext cx="1609077" cy="3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这是一个主从复合句，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引导了一个定语从句，修饰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 eruptions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to come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 have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表示过去本可以做而实际并没有做，含有轻微的责备或惋惜之意。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might have lost the opportunity if her mother hadn’t insisted on her going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要不是妈妈坚持让她去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她可能就失去这个机会了。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6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26826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20362" y="836712"/>
            <a:ext cx="11526340" cy="252028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empty streets</a:t>
            </a:r>
            <a:r>
              <a:rPr lang="zh-CN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the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forum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and wide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 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8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F38928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US" altLang="zh-CN" b="1" u="sng" dirty="0">
                <a:solidFill>
                  <a:srgbClr val="F38928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 noisy crash in the </a:t>
            </a:r>
            <a:r>
              <a:rPr lang="en-US" altLang="zh-CN" b="1" u="sng" dirty="0" smtClean="0">
                <a:solidFill>
                  <a:srgbClr val="F38928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stormy</a:t>
            </a:r>
            <a:r>
              <a:rPr lang="en-US" altLang="zh-CN" b="1" u="sng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 smtClean="0">
                <a:solidFill>
                  <a:srgbClr val="F38928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 that awful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shower</a:t>
            </a:r>
            <a:r>
              <a:rPr lang="zh-CN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的熔岩雨砸下来了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落在空荡荡的街道上、广场上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到处都是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落在波涛汹涌的大海里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发出阵阵巨响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2252039" y="1232548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地点状语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039" y="1232548"/>
                <a:ext cx="1577676" cy="461665"/>
              </a:xfrm>
              <a:prstGeom prst="rect">
                <a:avLst/>
              </a:prstGeom>
              <a:blipFill>
                <a:blip r:embed="rId2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7296529" y="1907779"/>
                <a:ext cx="95891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主句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6529" y="1907779"/>
                <a:ext cx="958917" cy="461665"/>
              </a:xfrm>
              <a:prstGeom prst="rect">
                <a:avLst/>
              </a:prstGeom>
              <a:blipFill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1414686" y="1949808"/>
                <a:ext cx="28151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伴随状语伴随状语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4686" y="1949808"/>
                <a:ext cx="2815194" cy="461665"/>
              </a:xfrm>
              <a:prstGeom prst="rect">
                <a:avLst/>
              </a:prstGeom>
              <a:blipFill>
                <a:blip r:embed="rId4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句最重要的信息以主句形式出现在最后，次要的信息出现在句首，通常这样的句式称为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圆周句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掉尾句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。地点状语位于句首，句子采用完全倒装。这种句式可以营造一种悬念，抓住读者的注意力，随着句子一步步展开，一层层深入，在末尾形成高潮，有力地表达重要的信息。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6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326" y="927192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20362" y="1124744"/>
            <a:ext cx="11526340" cy="3240360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6619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Its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walls were fresh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𝐢𝐟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𝐩𝐚𝐢𝐧𝐭𝐞𝐝</m:t>
                            </m:r>
                            <m:r>
                              <m:rPr>
                                <m:nor/>
                              </m:rPr>
                              <a:rPr lang="en-US" altLang="zh-CN" b="1" i="0" smtClean="0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uFill>
                                  <a:solidFill>
                                    <a:srgbClr val="00FFFF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yesterday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方式状语从句省略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not a single colour changed on the rich pattern of its floors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In its forum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half-finished columns seemed  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 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if just left by the </a:t>
                </a:r>
                <a:r>
                  <a:rPr lang="en-US" altLang="zh-CN" b="1" u="sng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workman</a:t>
                </a:r>
                <a:r>
                  <a:rPr lang="en-US" altLang="zh-CN" b="1" u="sng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+mn-ea"/>
                    <a:cs typeface="Times New Roman" panose="02020603050405020304" pitchFamily="18" charset="0"/>
                  </a:rPr>
                  <a:t>’</a:t>
                </a:r>
                <a:r>
                  <a:rPr lang="en-US" altLang="zh-CN" b="1" u="sng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 </a:t>
                </a:r>
                <a:r>
                  <a:rPr lang="en-US" altLang="zh-CN" b="1" u="sng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hand</a:t>
                </a:r>
                <a:r>
                  <a:rPr lang="en-US" altLang="zh-CN" b="1" u="sng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hangingPunct="0">
                  <a:spcAft>
                    <a:spcPts val="0"/>
                  </a:spcAft>
                </a:pP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它的墙壁很新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仿佛昨天才粉刷过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地板上图案丰富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没有一种颜色发生变化。在它的广场上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柱子完成了一半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好像工人的手才从上面拿开一样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66196"/>
              </a:xfrm>
              <a:blipFill>
                <a:blip r:embed="rId2"/>
                <a:stretch>
                  <a:fillRect l="-796" r="-849" b="-3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558702" y="2852936"/>
                <a:ext cx="21964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表语从句省略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702" y="2852936"/>
                <a:ext cx="2196434" cy="461665"/>
              </a:xfrm>
              <a:prstGeom prst="rect">
                <a:avLst/>
              </a:prstGeom>
              <a:blipFill>
                <a:blip r:embed="rId3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引导的状语从句和表语从句的省略。完整形式为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walls were fresh as if they were painted yesterday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a single colour changed on the rich pattern of its floors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its forum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half-finished columns seemed as if they were just left by the workman’s hand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引导的状语从句或表语从句中，如果从句的主语与主句的主语一致，从句的主语和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动词可以省略。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我有一种坠落的感觉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像在梦中似的。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他张开口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好像要说话似的。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6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44932"/>
            <a:ext cx="909816" cy="30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4692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动词不定式的用法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动词不定式的定义：在英语语法中，动词不定式是指动词中的一种不带词形变化从而不指示人称、数量、时态的一种形式。它之所以被称作不定式，是因为动词不被限定，或者说不被词性变化所局限。不定式属于非谓语动词形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破.eps" descr="id:21474886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859484"/>
            <a:ext cx="4104664" cy="429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5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动词不定式作定语时，通常置于所修饰词的后面。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the best way to solve the problem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？这是解决问题的最好方法吗？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find a proper person to finish this job in 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？你能找到合适的人及时完成这项工作吗？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动词不定式作定语，与其被修饰的词在逻辑上有主谓关系或动宾关系。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always the first one to finish the homework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他总是第一个完成家庭作业。（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主谓关系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give me something to drink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请给我点喝的。（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动宾关系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3614911" cy="48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2254448"/>
            <a:ext cx="11460681" cy="128880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较远处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在另一边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更远处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晚于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超出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之外 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roofs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他们听到远处屋顶坍塌的巨响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86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680" y="869057"/>
            <a:ext cx="1658158" cy="33114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966977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注意：动词不定式作定语，且与被修饰的词有逻辑上的动宾关系时，不定式动词应该是及物动词；如果不定式动词为不及物动词，则该动词必须与介词连用，使其成为及物的动词短语。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wanted to find a new apartment to live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他想找一所新公寓住。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常用动词不定式作定语的情况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）用来修饰被序数词、最高级或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等限定的中心词。如：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the best man to do the job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他是做这项工作的最佳人选。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always the first to come and the last to leave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他总是第一个来，最后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16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the first woman to win the gold medal in the Olympic Games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她是第一位赢得奥运金牌的女性。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Women and children were the first to get into the lifeboats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妇女和儿童优先登上救生船。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）用来修饰的词是抽象名词时，常见的有：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attempt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the ability to read and write English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？你有读写英语的能力吗？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chance to go sight-seeing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我有个去观光的机会。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4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不定式作结果状语是表示其动作发生在谓语动作之后，并且总是在句末，而不能置于句首。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turned round to see that Mary was crying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他转过身看到玛丽在哭。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is never too old to learn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活到老，学到老。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不定式作结果状语有时所表示的情况和结果往往是未曾预料到的，而且往往是令人不愉快的。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lion came to the cave to die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老狮子来到山洞里等死。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woke up to find it was raining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我醒来发现天在下雨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4661892" cy="4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9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3366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不定式表结果常用下列固定句型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＋不定式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这种不定式所表示的是不能实现的结果，可以翻译成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而不能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mean all the things too far away to see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它们也指所有远得看不见的东西。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little brother is too young to go to school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我弟弟太小了，不能上学。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注意：有时，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后有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加名词或代词，这时可把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后面的名词或代词看成是不定式的逻辑主语，句子含否定意义。如：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coat is too big for me to wear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这件上衣太大了，我不能穿。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passage is too difficult for him to read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这篇文章太难了，他读不懂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62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＋不定式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bones are not strong enough to hold up their bodies on land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它们的骨头不够结实，无法在陆地上支撑自己的身体。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you’d write clearly enough for me to read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但愿你能写得清楚点，我好能看明白。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enough room to seat all of 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？你有足够的位置让我们都坐下吗？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与形容词和副词连用时，要置于形容词和副词之后。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可置于名词前作修饰语，在正式语体中有时可以放在名词后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69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such/so ... 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＋不定式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illness is not such as to cause anxiety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他的病还不足以令人焦虑。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such a fool as to think that his idle chatter can influence others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他真是太傻了，竟然认为自己的喋喋不休能影响他人。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pain was so great as to allow him no sleep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疼痛如此剧烈，以至于他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deer is so tall as to reach leaves in the tree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这只鹿如此高以至于能够到树上的叶子。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＋不定式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left home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 to return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他离开家，再也没回来。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42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＋不定式，通常表示未曾预料到的、不愉快的结果，可以换成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）＋动词。常用在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find/discover/realize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opened his eyes only to find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 lying in bed in a hospital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他睁开眼睛，发现自己躺在医院的病床上。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hurried to the station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find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found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train had gone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我匆忙赶到火车站，不料竟发现火车已经离开了。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20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作结果状语在以上结构中可以相互转换，也可以转换成状语从句。如：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too young to learn to drive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not old enough to learn to drive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so young that you can’t learn to drive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你年纪太小，不能学开车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4.eps" descr="id:21474887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936104" cy="31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2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2957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版《普通高中英语课程标准》首次提出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并为英语学科确定四项学科核心素养：语言能力、文化意识、思维品质、学习能力。随后的高考重点突出了对核心素养的考查。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下面文段围绕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核心素养展开，介绍了自然灾害防御科技在预测、监测、救援等环节的创新应用，涵盖人工智能、物联网、地理空间技术等的发明、使用、发展及面临的挑战与前景，引导学生培养批判性思维和创新能力，对现有技术难题（如成本、技术普及、数据安全等）进行分析并尝试寻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养解读.eps" descr="id:21474887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5705" y="1124744"/>
            <a:ext cx="6436145" cy="308043"/>
          </a:xfrm>
          <a:prstGeom prst="rect">
            <a:avLst/>
          </a:prstGeom>
        </p:spPr>
      </p:pic>
      <p:pic>
        <p:nvPicPr>
          <p:cNvPr id="4" name="核心素养通.eps" descr="id:21474887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78508" y="587032"/>
            <a:ext cx="4050537" cy="42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自然科技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Technological Innovations in Natural Disaster Prevention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 era marked by frequent natural disasters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technological advancements are playing a crucial role in disaster prevention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innovations are changing the way we prepare for and respond to natural disasters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 countless lives and reducing property damage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34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get/go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beyond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看得比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belief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不可置信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compare/comparison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无与伦比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conception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不可思议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control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无法控制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controversy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无可争议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description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难以形容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endurance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难以忍受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 expectation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出乎意料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6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and machine learning are revolutionizing the field of natural disaster prediction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analyzing large amounts of historical and real-time data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technologies can predict the likelihood and impact of disasters more accurately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forecast the path and intensity of hurricanes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coastal communities prepare in advance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of Things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another key technology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network of sensors can monitor environmental conditions such as temperature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humidity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air pressure in real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flood-prone areas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IoT sensors can detect rising water levels and send out early warnings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 residents time to evacuate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4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Geospatial technology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GIS and remote sensing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also essential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allows us to create detailed maps of disaster-prone areas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helps in evacuation planning and resource allocation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Drones equipped with high-resolution cameras and sensors can quickly assess the damage after a disaster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providing valuable information for rescue and recovery efforts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addition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 media and communication technologies have become important tools for disaster management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quickly spread emergency information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connect affected people with relief organizations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coordinate rescue efforts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20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still challenges in applying these technologies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high cost of advanced equipment and the need for technical expertise can limit their use in some regions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ensuring data security and privacy in the digital age is a major concern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conclusion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technological innovations offer great promise for natural disaster prevention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work together to overcome the challenges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investing in research and development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promoting international cooperation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make the most of these technologies and build a more disaster-resilient 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01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20362" y="1232549"/>
            <a:ext cx="11526340" cy="1496858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8947"/>
            <a:ext cx="11485848" cy="1314912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conclusion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technological innovations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en-US" altLang="zh-CN" b="1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promise for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natural</a:t>
            </a:r>
          </a:p>
          <a:p>
            <a:pPr algn="l" hangingPunct="0">
              <a:spcAft>
                <a:spcPts val="0"/>
              </a:spcAft>
            </a:pPr>
            <a:endParaRPr lang="en-US" altLang="zh-CN" sz="800" b="1" u="sng" dirty="0">
              <a:solidFill>
                <a:srgbClr val="006EC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disaster prevention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to work together 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overcome 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u="sng" dirty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challenges</a:t>
            </a:r>
            <a:r>
              <a:rPr lang="en-US" altLang="zh-CN" b="1" u="sng" dirty="0" smtClean="0">
                <a:solidFill>
                  <a:srgbClr val="F08100"/>
                </a:solidFill>
                <a:uFill>
                  <a:solidFill>
                    <a:srgbClr val="FD70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5338932" y="1529579"/>
                <a:ext cx="21964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让步状语从句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8932" y="1529579"/>
                <a:ext cx="2196434" cy="461665"/>
              </a:xfrm>
              <a:prstGeom prst="rect">
                <a:avLst/>
              </a:prstGeom>
              <a:blipFill>
                <a:blip r:embed="rId2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7254897" y="2247255"/>
                <a:ext cx="281519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动词不定式表目的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4897" y="2247255"/>
                <a:ext cx="2815194" cy="461665"/>
              </a:xfrm>
              <a:prstGeom prst="rect">
                <a:avLst/>
              </a:prstGeom>
              <a:blipFill>
                <a:blip r:embed="rId3"/>
                <a:stretch>
                  <a:fillRect b="-10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622598" y="2247255"/>
                <a:ext cx="21964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让步状语从句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598" y="2247255"/>
                <a:ext cx="2196435" cy="461665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句型解读.eps" descr="id:214748875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60854" y="813483"/>
            <a:ext cx="1722865" cy="33842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52936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尽管技术创新为自然灾害防御带来了巨大希望，但我们仍需共同努力来克服这些挑战 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译文.eps" descr="id:214748876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93298" y="3042279"/>
            <a:ext cx="61332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0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4274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innovation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创新；革新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探测；发现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evacuate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撤离；疏散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assess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评估；评定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挑战；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难题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87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6675" y="863871"/>
            <a:ext cx="1838306" cy="428058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technology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技术；科技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emergency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紧急情况；突发事件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conclusion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sb12.eps" descr="id:21474887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3695" y="4062387"/>
            <a:ext cx="1848409" cy="45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这个地方美得令人难以置信。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compare/comparison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她的才华无与伦比。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这个想法不可思议。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火势蔓延得无法控制。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controversy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这个事实无可争议。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horror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description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那场面的恐怖难以言喻。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endurance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疼痛难以忍受。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他的成功出乎意料。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60681" cy="1814521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灵敏的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锋利的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急剧的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明显的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尖锐的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强烈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survivors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因为狗体形小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嗅觉灵敏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它们定位幸存者的速度要比人快得多。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 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，善于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sharp at a bargain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精于讨价还价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sharp at arithmetic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精于算术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sharp at figures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算得快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sharp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 attention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密切注意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6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44516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bargain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他在市场购物时总是精于讨价还价。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arithmetic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玛丽精于算术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考试经常得满分。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calculate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这位会计擅长数字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计算得快。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employees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老板对总是迟到的员工很严厉。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我们应该密切注意市场的变化。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624959"/>
            <a:ext cx="11494901" cy="1282387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呈现</a:t>
            </a:r>
            <a:r>
              <a:rPr lang="en-US" altLang="zh-CN" b="1" dirty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的形状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采取</a:t>
            </a:r>
            <a:r>
              <a:rPr lang="en-US" altLang="zh-CN" b="1" dirty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</a:t>
            </a:r>
            <a:endParaRPr lang="en-US" altLang="zh-CN" b="1" dirty="0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trunk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blackness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branches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它的形状像一棵大树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树干呈黑色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树枝是烈火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337489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pic>
        <p:nvPicPr>
          <p:cNvPr id="7" name="XB3.eps" descr="id:21474886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854" y="722914"/>
            <a:ext cx="1988888" cy="3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284606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form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form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在形式上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form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 in the form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填写表格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form a line/queue/circle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排成一行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in the form of money will be very welcome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十分欢迎以钱的形式资助。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filled in the form given out by our teacher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我填了老师发的表。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see many firefighters form a line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我看到很多消防员站成一列。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6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52" y="75765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2844</Words>
  <Application>Microsoft Office PowerPoint</Application>
  <PresentationFormat>自定义</PresentationFormat>
  <Paragraphs>172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587</cp:revision>
  <dcterms:created xsi:type="dcterms:W3CDTF">2020-11-06T05:24:00Z</dcterms:created>
  <dcterms:modified xsi:type="dcterms:W3CDTF">2025-11-07T13:05:55Z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